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  <p:sldMasterId id="2147483665" r:id="rId2"/>
  </p:sldMasterIdLst>
  <p:notesMasterIdLst>
    <p:notesMasterId r:id="rId17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6" r:id="rId15"/>
    <p:sldId id="257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社會情緒學習（SEL, Social Emotional Learning）共有五大內涵，包含：自我覺察、自我管理、社會覺察、人際關係技巧和負責任的決定，學齡前階段的幼兒可以先從「自我覺察」和「自我管理」開始學習喔!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17" name="Google Shape;11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孩子的情緒有多種類別，包括快樂、生氣、悲傷、平靜、擔心和害怕等情緒。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22" name="Google Shape;122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情緒來臨時，先覺察自己的感受、辨識感受，並嘗試接納、調適心情，漸漸可以安撫自身情緒，找回內心的平靜。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27" name="Google Shape;127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情緒沒有對錯，面對成長過程中出現的情緒，需要認知正面情緒是我們的情緒，負面情緒也是我們的情緒，家長在面對孩子情緒時的角色任務是支持與陪伴，重視的是過程而非成果，和孩子一起面對情緒很重要喔!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32" name="Google Shape;132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6" name="Google Shape;13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面對孩子的情緒，家長可以怎麼做?家長的角色是支持和陪伴孩子，建議家長全程使用溫和堅定的語氣，積極了解孩子的需求，先幫孩子尋找合適詞彙表達當下情緒和感受。再給予孩子充分時間練習，協助孩子逐步提升情商。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/>
              <a:t/>
            </a:r>
            <a:br>
              <a:rPr lang="zh-TW"/>
            </a:br>
            <a:endParaRPr/>
          </a:p>
        </p:txBody>
      </p:sp>
      <p:sp>
        <p:nvSpPr>
          <p:cNvPr id="137" name="Google Shape;137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Microsoft JhengHei"/>
              <a:buNone/>
            </a:pPr>
            <a:r>
              <a:rPr lang="zh-TW" sz="1200" b="0">
                <a:latin typeface="Microsoft JhengHei"/>
                <a:ea typeface="Microsoft JhengHei"/>
                <a:cs typeface="Microsoft JhengHei"/>
                <a:sym typeface="Microsoft JhengHei"/>
              </a:rPr>
              <a:t>孩子的情緒出現時，家長如何陪伴孩子面對?請您先帶孩子深呼吸，同理孩子的情緒，引導孩子說出自己的感覺，幫助孩子辨認自己的情緒。最後很重要的是給予孩子足夠的時間，陪伴孩子面對情緒。若孩子面對情緒的處理方式有進步，記得多給予孩子正面肯定的語句喔!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家長如何培養孩子的情商?除了確保孩子有吃好、睡好、運動到，建議您每天抽空和孩子聊天、共讀圖畫書，或一起玩桌遊和棋類遊戲，如此不僅能減少孩子使用3C產品的時間，還能增進親子互動喔!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47" name="Google Shape;147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1" name="Google Shape;151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若您想觀看更多和情緒教養相關的影片，您可以搜尋新北市政府家庭教育中心網站，先點選影音專區，再選擇家庭教育影片裡的親職教育項目，也可以直接掃描QRcode觀看喔!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52" name="Google Shape;152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您也可以掃描我和我的孩子一本給家長的手冊(幼兒篇) QRcode，閱讀這本書完整的內容喔!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b="0"/>
              <a:t/>
            </a:r>
            <a:br>
              <a:rPr lang="zh-TW" b="0"/>
            </a:br>
            <a:endParaRPr/>
          </a:p>
        </p:txBody>
      </p:sp>
      <p:sp>
        <p:nvSpPr>
          <p:cNvPr id="158" name="Google Shape;158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Google Shape;16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节标题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-1" y="4172"/>
            <a:ext cx="7748338" cy="1275989"/>
          </a:xfrm>
          <a:prstGeom prst="rect">
            <a:avLst/>
          </a:prstGeom>
          <a:solidFill>
            <a:srgbClr val="FCFDFF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" name="Google Shape;16;p3" descr="图片 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18299" y="0"/>
            <a:ext cx="4773174" cy="128016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Google Shape;17;p3"/>
          <p:cNvGrpSpPr/>
          <p:nvPr/>
        </p:nvGrpSpPr>
        <p:grpSpPr>
          <a:xfrm>
            <a:off x="504249" y="327793"/>
            <a:ext cx="698915" cy="708839"/>
            <a:chOff x="-2" y="-2"/>
            <a:chExt cx="698914" cy="708838"/>
          </a:xfrm>
        </p:grpSpPr>
        <p:sp>
          <p:nvSpPr>
            <p:cNvPr id="18" name="Google Shape;18;p3"/>
            <p:cNvSpPr/>
            <p:nvPr/>
          </p:nvSpPr>
          <p:spPr>
            <a:xfrm>
              <a:off x="61632" y="-2"/>
              <a:ext cx="415467" cy="415463"/>
            </a:xfrm>
            <a:prstGeom prst="ellipse">
              <a:avLst/>
            </a:prstGeom>
            <a:solidFill>
              <a:srgbClr val="01AED4">
                <a:alpha val="89411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3"/>
            <p:cNvSpPr/>
            <p:nvPr/>
          </p:nvSpPr>
          <p:spPr>
            <a:xfrm>
              <a:off x="-2" y="293371"/>
              <a:ext cx="415468" cy="415465"/>
            </a:xfrm>
            <a:prstGeom prst="ellipse">
              <a:avLst/>
            </a:prstGeom>
            <a:solidFill>
              <a:srgbClr val="AAD02F">
                <a:alpha val="89411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3"/>
            <p:cNvSpPr/>
            <p:nvPr/>
          </p:nvSpPr>
          <p:spPr>
            <a:xfrm>
              <a:off x="283445" y="180155"/>
              <a:ext cx="415467" cy="415465"/>
            </a:xfrm>
            <a:prstGeom prst="ellipse">
              <a:avLst/>
            </a:prstGeom>
            <a:solidFill>
              <a:srgbClr val="FD4A3B">
                <a:alpha val="89411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8478981" y="6232199"/>
            <a:ext cx="258620" cy="248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标题幻灯片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>
  <p:cSld name="标题幻灯片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标题幻灯片">
  <p:cSld name="2_标题幻灯片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內容" type="obj">
  <p:cSld name="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TITLE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 type="objTx">
  <p:cSld name="OBJECT_WITH_CAPTION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 type="picTx">
  <p:cSld name="PICTURE_WITH_CAPTION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mc:AlternateContent xmlns:mc="http://schemas.openxmlformats.org/markup-compatibility/2006" xmlns:p14="http://schemas.microsoft.com/office/powerpoint/2010/main">
    <mc:Choice Requires="p14">
      <p:transition spd="slow" p14:dur="1500">
        <p:fade thruBlk="1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ntpc.familyedu.moe.gov.tw/videoList.aspx?uid=8934&amp;pid=3149&amp;rn=-2693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9">
            <a:hlinkClick r:id="rId4"/>
          </p:cNvPr>
          <p:cNvSpPr txBox="1"/>
          <p:nvPr/>
        </p:nvSpPr>
        <p:spPr>
          <a:xfrm>
            <a:off x="7632441" y="5225143"/>
            <a:ext cx="3284376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0" i="0" u="none" strike="noStrike" cap="none">
                <a:solidFill>
                  <a:srgbClr val="48312B"/>
                </a:solidFill>
                <a:latin typeface="Calibri"/>
                <a:ea typeface="Calibri"/>
                <a:cs typeface="Calibri"/>
                <a:sym typeface="Calibri"/>
              </a:rPr>
              <a:t>https://ntpc.familyedu.moe.gov.tw/videoList.aspx?uid=8934&amp;pid=3149&amp;rn=-26933</a:t>
            </a:r>
            <a:endParaRPr sz="1800">
              <a:solidFill>
                <a:srgbClr val="4831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0"/>
            <a:ext cx="12191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502</Words>
  <Application>Microsoft Office PowerPoint</Application>
  <PresentationFormat>寬螢幕</PresentationFormat>
  <Paragraphs>28</Paragraphs>
  <Slides>14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14</vt:i4>
      </vt:variant>
    </vt:vector>
  </HeadingPairs>
  <TitlesOfParts>
    <vt:vector size="19" baseType="lpstr">
      <vt:lpstr>Microsoft JhengHei</vt:lpstr>
      <vt:lpstr>Arial</vt:lpstr>
      <vt:lpstr>Calibri</vt:lpstr>
      <vt:lpstr>第一PPT，www.1ppt.com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</cp:revision>
  <dcterms:modified xsi:type="dcterms:W3CDTF">2025-08-28T01:40:57Z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1201726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S10.9.0</vt:lpwstr>
  </property>
</Properties>
</file>